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0" r:id="rId2"/>
    <p:sldId id="273" r:id="rId3"/>
    <p:sldId id="282" r:id="rId4"/>
    <p:sldId id="284" r:id="rId5"/>
    <p:sldId id="285" r:id="rId6"/>
    <p:sldId id="286" r:id="rId7"/>
    <p:sldId id="278" r:id="rId8"/>
    <p:sldId id="287" r:id="rId9"/>
    <p:sldId id="283" r:id="rId10"/>
    <p:sldId id="269" r:id="rId11"/>
    <p:sldId id="279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5pPr>
    <a:lvl6pPr marL="2286000" algn="l" defTabSz="914400" rtl="0" eaLnBrk="1" latinLnBrk="0" hangingPunct="1"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6pPr>
    <a:lvl7pPr marL="2743200" algn="l" defTabSz="914400" rtl="0" eaLnBrk="1" latinLnBrk="0" hangingPunct="1"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7pPr>
    <a:lvl8pPr marL="3200400" algn="l" defTabSz="914400" rtl="0" eaLnBrk="1" latinLnBrk="0" hangingPunct="1"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8pPr>
    <a:lvl9pPr marL="3657600" algn="l" defTabSz="914400" rtl="0" eaLnBrk="1" latinLnBrk="0" hangingPunct="1"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0E3DC"/>
    <a:srgbClr val="000066"/>
    <a:srgbClr val="003366"/>
    <a:srgbClr val="336699"/>
    <a:srgbClr val="3366CC"/>
    <a:srgbClr val="009900"/>
    <a:srgbClr val="6666FF"/>
    <a:srgbClr val="FFCCFF"/>
    <a:srgbClr val="005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82158" autoAdjust="0"/>
  </p:normalViewPr>
  <p:slideViewPr>
    <p:cSldViewPr>
      <p:cViewPr varScale="1">
        <p:scale>
          <a:sx n="112" d="100"/>
          <a:sy n="112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89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F2A69F2A-7103-4A26-996E-DC57B94E00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930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D8C9B1A4-2623-4804-A5A0-E5B62CCC7A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23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861789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Present barriers that stand in the way of implementing PHC in your country</a:t>
            </a:r>
            <a:endParaRPr lang="en-N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5113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Summary of what works</a:t>
            </a: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well and does not work well that other countries may learn from</a:t>
            </a:r>
            <a:endParaRPr lang="en-NZ" sz="2000" dirty="0" smtClean="0"/>
          </a:p>
        </p:txBody>
      </p:sp>
    </p:spTree>
    <p:extLst>
      <p:ext uri="{BB962C8B-B14F-4D97-AF65-F5344CB8AC3E}">
        <p14:creationId xmlns:p14="http://schemas.microsoft.com/office/powerpoint/2010/main" val="801842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dirty="0" smtClean="0"/>
              <a:t>Basic demographics:</a:t>
            </a:r>
          </a:p>
          <a:p>
            <a:r>
              <a:rPr lang="en-NZ" dirty="0" smtClean="0"/>
              <a:t>Population</a:t>
            </a:r>
          </a:p>
          <a:p>
            <a:r>
              <a:rPr lang="en-NZ" dirty="0" smtClean="0"/>
              <a:t>Distribution</a:t>
            </a:r>
            <a:r>
              <a:rPr lang="en-NZ" baseline="0" dirty="0" smtClean="0"/>
              <a:t> (</a:t>
            </a:r>
            <a:r>
              <a:rPr lang="en-NZ" baseline="0" dirty="0" err="1" smtClean="0"/>
              <a:t>eg</a:t>
            </a:r>
            <a:r>
              <a:rPr lang="en-NZ" baseline="0" dirty="0" smtClean="0"/>
              <a:t> urban / rural / remote)</a:t>
            </a:r>
          </a:p>
          <a:p>
            <a:r>
              <a:rPr lang="en-NZ" baseline="0" dirty="0" smtClean="0"/>
              <a:t>Socioeconomic breakdown</a:t>
            </a:r>
          </a:p>
          <a:p>
            <a:r>
              <a:rPr lang="en-NZ" baseline="0" dirty="0" smtClean="0"/>
              <a:t>Ethnic groups</a:t>
            </a:r>
          </a:p>
          <a:p>
            <a:r>
              <a:rPr lang="en-NZ" baseline="0" dirty="0" smtClean="0"/>
              <a:t>Other relevant characteristics </a:t>
            </a:r>
            <a:r>
              <a:rPr lang="en-NZ" baseline="0" dirty="0" err="1" smtClean="0"/>
              <a:t>eg</a:t>
            </a:r>
            <a:r>
              <a:rPr lang="en-NZ" baseline="0" dirty="0" smtClean="0"/>
              <a:t> religions</a:t>
            </a: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579534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andara" pitchFamily="34" charset="0"/>
              </a:rPr>
              <a:t>Which</a:t>
            </a:r>
            <a:r>
              <a:rPr lang="en-US" sz="1800" baseline="0" dirty="0" smtClean="0">
                <a:solidFill>
                  <a:schemeClr val="accent2"/>
                </a:solidFill>
                <a:latin typeface="Candara" pitchFamily="34" charset="0"/>
              </a:rPr>
              <a:t> disciplines Constitute PHC (family physicians, nurses, midwifes, allied health professionals)</a:t>
            </a:r>
            <a:endParaRPr lang="en-NZ" sz="1800" dirty="0" smtClean="0">
              <a:solidFill>
                <a:schemeClr val="accent2"/>
              </a:solidFill>
              <a:latin typeface="Candara" pitchFamily="34" charset="0"/>
            </a:endParaRP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accent2"/>
                </a:solidFill>
                <a:latin typeface="Candara" pitchFamily="34" charset="0"/>
              </a:rPr>
              <a:t>Availability</a:t>
            </a: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 PHC disciplines and distribution in the country</a:t>
            </a:r>
            <a:endParaRPr lang="en-US" sz="1800" dirty="0" smtClean="0">
              <a:solidFill>
                <a:schemeClr val="accent2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96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accent2"/>
                </a:solidFill>
                <a:latin typeface="Candara" pitchFamily="34" charset="0"/>
              </a:rPr>
              <a:t>What training programmes are there?</a:t>
            </a: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 </a:t>
            </a:r>
            <a:r>
              <a:rPr lang="en-NZ" sz="1800" baseline="0" dirty="0" err="1" smtClean="0">
                <a:solidFill>
                  <a:schemeClr val="accent2"/>
                </a:solidFill>
                <a:latin typeface="Candara" pitchFamily="34" charset="0"/>
              </a:rPr>
              <a:t>Eg</a:t>
            </a: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 family medicine, midwives, nurses, pharmacy </a:t>
            </a:r>
            <a:r>
              <a:rPr lang="en-NZ" sz="1800" baseline="0" dirty="0" err="1" smtClean="0">
                <a:solidFill>
                  <a:schemeClr val="accent2"/>
                </a:solidFill>
                <a:latin typeface="Candara" pitchFamily="34" charset="0"/>
              </a:rPr>
              <a:t>etcis</a:t>
            </a: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 it obligatory?</a:t>
            </a: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What government regulation is there?</a:t>
            </a: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Any reaccreditation / maintenance of professional standards requirements?</a:t>
            </a:r>
            <a:endParaRPr lang="en-NZ" sz="1800" dirty="0" smtClean="0">
              <a:solidFill>
                <a:schemeClr val="accent2"/>
              </a:solidFill>
              <a:latin typeface="Candara" pitchFamily="34" charset="0"/>
            </a:endParaRP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US" sz="1800" dirty="0" smtClean="0">
              <a:solidFill>
                <a:schemeClr val="accent2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864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dirty="0" smtClean="0">
                <a:latin typeface="Candara" panose="020E0502030303020204" pitchFamily="34" charset="0"/>
              </a:rPr>
              <a:t>Is PC the gatekeeper? </a:t>
            </a: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dirty="0" smtClean="0">
                <a:latin typeface="Candara" panose="020E0502030303020204" pitchFamily="34" charset="0"/>
              </a:rPr>
              <a:t>Can other specialties work in community with direct /open patient access?</a:t>
            </a:r>
            <a:endParaRPr lang="en-US" sz="1800" dirty="0" smtClean="0">
              <a:solidFill>
                <a:schemeClr val="accent2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8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100" i="0" dirty="0" smtClean="0">
                <a:latin typeface="Candara" pitchFamily="34" charset="0"/>
              </a:rPr>
              <a:t>Relation primary health care and other community services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Involvement of PC professionals in </a:t>
            </a:r>
            <a:r>
              <a:rPr lang="en-NZ" sz="11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intersectorial</a:t>
            </a:r>
            <a:r>
              <a:rPr lang="en-NZ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actions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600" i="0" dirty="0" smtClean="0">
                <a:solidFill>
                  <a:schemeClr val="accent2"/>
                </a:solidFill>
                <a:latin typeface="Candara" pitchFamily="34" charset="0"/>
              </a:rPr>
              <a:t>Is there collaboration of primary health care professionals with other community services (social welfare)?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600" i="0" dirty="0" smtClean="0">
                <a:solidFill>
                  <a:schemeClr val="accent2"/>
                </a:solidFill>
                <a:latin typeface="Candara" pitchFamily="34" charset="0"/>
              </a:rPr>
              <a:t>To what extent is this</a:t>
            </a:r>
            <a:r>
              <a:rPr lang="en-NZ" sz="1600" i="0" baseline="0" dirty="0" smtClean="0">
                <a:solidFill>
                  <a:schemeClr val="accent2"/>
                </a:solidFill>
                <a:latin typeface="Candara" pitchFamily="34" charset="0"/>
              </a:rPr>
              <a:t> s</a:t>
            </a:r>
            <a:r>
              <a:rPr lang="en-NZ" sz="1600" i="0" dirty="0" smtClean="0">
                <a:solidFill>
                  <a:schemeClr val="accent2"/>
                </a:solidFill>
                <a:latin typeface="Candara" pitchFamily="34" charset="0"/>
              </a:rPr>
              <a:t>tructured or ad hoc?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600" i="0" dirty="0" smtClean="0">
                <a:solidFill>
                  <a:schemeClr val="accent2"/>
                </a:solidFill>
                <a:latin typeface="Candara" pitchFamily="34" charset="0"/>
              </a:rPr>
              <a:t>Are</a:t>
            </a:r>
            <a:r>
              <a:rPr lang="en-NZ" sz="1600" i="0" baseline="0" dirty="0" smtClean="0">
                <a:solidFill>
                  <a:schemeClr val="accent2"/>
                </a:solidFill>
                <a:latin typeface="Candara" pitchFamily="34" charset="0"/>
              </a:rPr>
              <a:t> there contacts with </a:t>
            </a:r>
            <a:r>
              <a:rPr lang="en-NZ" sz="1600" i="0" dirty="0" smtClean="0">
                <a:solidFill>
                  <a:schemeClr val="accent2"/>
                </a:solidFill>
                <a:latin typeface="Candara" pitchFamily="34" charset="0"/>
              </a:rPr>
              <a:t>community leaders/patient representatives?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600" i="0" dirty="0" smtClean="0">
                <a:solidFill>
                  <a:schemeClr val="accent2"/>
                </a:solidFill>
                <a:latin typeface="Candara" pitchFamily="34" charset="0"/>
              </a:rPr>
              <a:t>If so, do</a:t>
            </a:r>
            <a:r>
              <a:rPr lang="en-NZ" sz="1600" i="0" baseline="0" dirty="0" smtClean="0">
                <a:solidFill>
                  <a:schemeClr val="accent2"/>
                </a:solidFill>
                <a:latin typeface="Candara" pitchFamily="34" charset="0"/>
              </a:rPr>
              <a:t> they have a f</a:t>
            </a:r>
            <a:r>
              <a:rPr lang="en-NZ" sz="1600" i="0" dirty="0" smtClean="0">
                <a:solidFill>
                  <a:schemeClr val="accent2"/>
                </a:solidFill>
                <a:latin typeface="Candara" pitchFamily="34" charset="0"/>
              </a:rPr>
              <a:t>ormal role  or is it ad hoc/informal?</a:t>
            </a:r>
          </a:p>
          <a:p>
            <a:pPr>
              <a:spcBef>
                <a:spcPts val="0"/>
              </a:spcBef>
            </a:pPr>
            <a:endParaRPr lang="en-NZ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>
              <a:spcBef>
                <a:spcPts val="0"/>
              </a:spcBef>
            </a:pPr>
            <a:endParaRPr lang="en-NZ" sz="16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923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Ways in which community based primary healthcare teams are a support or impediment to respond pro-actively to health needs in communities: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Are PC disciplines employed/paid by same funder/organisation or by different sources?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Are PC disciplines paid in the same way for the care they provide (capitation; item for service)?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Is their care for patients accessible in the same way, or do patients encounter different (financial) barriers?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Do all PC disciplines share the same population/community or do they cover different areas?</a:t>
            </a:r>
            <a:endParaRPr lang="en-N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065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sz="3600" dirty="0" smtClean="0"/>
              <a:t/>
            </a:r>
            <a:br>
              <a:rPr lang="en-NZ" sz="3600" dirty="0" smtClean="0"/>
            </a:br>
            <a:r>
              <a:rPr lang="en-NZ" sz="3600" dirty="0" smtClean="0"/>
              <a:t>Capitation?</a:t>
            </a:r>
          </a:p>
          <a:p>
            <a:r>
              <a:rPr lang="en-NZ" sz="3600" dirty="0" smtClean="0"/>
              <a:t>Fee for service?</a:t>
            </a:r>
          </a:p>
          <a:p>
            <a:r>
              <a:rPr lang="en-NZ" sz="3600" dirty="0" smtClean="0"/>
              <a:t>Paid for performance?</a:t>
            </a:r>
          </a:p>
          <a:p>
            <a:r>
              <a:rPr lang="en-NZ" sz="3600" dirty="0" smtClean="0"/>
              <a:t>Blended?</a:t>
            </a:r>
          </a:p>
          <a:p>
            <a:r>
              <a:rPr lang="en-NZ" sz="3600" dirty="0" smtClean="0"/>
              <a:t>Insurance?</a:t>
            </a:r>
            <a:endParaRPr lang="en-NZ" sz="2000" dirty="0" smtClean="0"/>
          </a:p>
        </p:txBody>
      </p:sp>
    </p:spTree>
    <p:extLst>
      <p:ext uri="{BB962C8B-B14F-4D97-AF65-F5344CB8AC3E}">
        <p14:creationId xmlns:p14="http://schemas.microsoft.com/office/powerpoint/2010/main" val="784354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85750" indent="-2857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NZ" sz="1800" dirty="0" smtClean="0">
                <a:solidFill>
                  <a:schemeClr val="accent2"/>
                </a:solidFill>
                <a:latin typeface="Candara" pitchFamily="34" charset="0"/>
              </a:rPr>
              <a:t>What</a:t>
            </a: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 is role and scope of family medicine / GP?</a:t>
            </a:r>
            <a:endParaRPr lang="en-NZ" sz="1800" dirty="0" smtClean="0">
              <a:solidFill>
                <a:schemeClr val="accent2"/>
              </a:solidFill>
              <a:latin typeface="Candara" pitchFamily="34" charset="0"/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NZ" sz="1800" dirty="0" smtClean="0">
                <a:solidFill>
                  <a:schemeClr val="accent2"/>
                </a:solidFill>
                <a:latin typeface="Candara" pitchFamily="34" charset="0"/>
              </a:rPr>
              <a:t>How universal is the coverage and access?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Positive impact on PHC system, enablers</a:t>
            </a:r>
            <a:r>
              <a:rPr lang="en-NZ" sz="18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of care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8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Summarise models of success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8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Is there a relation to PHC development (teaching, education, research)?</a:t>
            </a:r>
            <a:endParaRPr lang="en-NZ" sz="18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1800" dirty="0" smtClean="0">
              <a:solidFill>
                <a:schemeClr val="accent2"/>
              </a:solidFill>
              <a:latin typeface="Candara" pitchFamily="34" charset="0"/>
            </a:endParaRP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1800" dirty="0">
              <a:solidFill>
                <a:schemeClr val="accent2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250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3465C-3F7F-4EB9-8E84-831C4B0222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552AB-FEE5-4ABF-A495-6E40959A8E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37C6D-A31A-4B11-9417-24ACBA6402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1B7F-08B4-4611-BB83-5EB72513DB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89393-6B0B-4D1E-BB9A-C069C4B345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B9819-24C7-4A98-ACDC-E00CCCA312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AA1FA-F058-4ACB-9E10-AC7881B6DD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8A536-5680-4AA1-BD93-074951A207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32CBB-242B-47D9-B93A-858A1BC9B8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A960E-C1AA-4EF8-807C-2EA0B90774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BB523-A689-4571-8DDE-74E57B2913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n-lt"/>
              </a:defRPr>
            </a:lvl1pPr>
          </a:lstStyle>
          <a:p>
            <a:pPr>
              <a:defRPr/>
            </a:pPr>
            <a:fld id="{B685B768-C637-41B6-ABB7-291F7C2993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268760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664" y="2204864"/>
            <a:ext cx="6481763" cy="1612900"/>
          </a:xfrm>
        </p:spPr>
        <p:txBody>
          <a:bodyPr/>
          <a:lstStyle/>
          <a:p>
            <a:pPr algn="l" eaLnBrk="1" hangingPunct="1"/>
            <a:r>
              <a:rPr lang="en-NZ" sz="4000" b="1" dirty="0" smtClean="0">
                <a:solidFill>
                  <a:schemeClr val="accent2"/>
                </a:solidFill>
                <a:latin typeface="Candara" pitchFamily="34" charset="0"/>
              </a:rPr>
              <a:t>WONCA Asia Pacific Meeting, &lt;location&gt;, &lt;month&gt; &lt;Year&gt;</a:t>
            </a:r>
            <a:endParaRPr lang="en-GB" sz="4000" b="1" i="1" dirty="0" smtClean="0">
              <a:solidFill>
                <a:schemeClr val="accent2"/>
              </a:solidFill>
              <a:latin typeface="Candara" pitchFamily="34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7644" y="4221088"/>
            <a:ext cx="7192150" cy="1439888"/>
          </a:xfrm>
        </p:spPr>
        <p:txBody>
          <a:bodyPr/>
          <a:lstStyle/>
          <a:p>
            <a:pPr algn="r" eaLnBrk="1" hangingPunct="1"/>
            <a:r>
              <a:rPr lang="en-NZ" sz="2400" dirty="0" smtClean="0">
                <a:latin typeface="Candara" pitchFamily="34" charset="0"/>
              </a:rPr>
              <a:t>Felicity Goodyear-Smith</a:t>
            </a:r>
          </a:p>
          <a:p>
            <a:pPr algn="r" eaLnBrk="1" hangingPunct="1"/>
            <a:r>
              <a:rPr lang="en-NZ" sz="2400" dirty="0" smtClean="0">
                <a:latin typeface="Candara" pitchFamily="34" charset="0"/>
              </a:rPr>
              <a:t>Department of General Practice &amp; Primary Health Care</a:t>
            </a:r>
          </a:p>
          <a:p>
            <a:pPr algn="r" eaLnBrk="1" hangingPunct="1"/>
            <a:r>
              <a:rPr lang="en-NZ" sz="2400" dirty="0" smtClean="0">
                <a:latin typeface="Candara" pitchFamily="34" charset="0"/>
              </a:rPr>
              <a:t>University of Auckland, New Zealand </a:t>
            </a:r>
          </a:p>
          <a:p>
            <a:pPr algn="r" eaLnBrk="1" hangingPunct="1"/>
            <a:endParaRPr lang="en-GB" sz="2400" dirty="0" smtClean="0">
              <a:latin typeface="Candar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620688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New Zealand</a:t>
            </a:r>
            <a:endParaRPr lang="en-NZ" sz="4400" i="0" dirty="0">
              <a:latin typeface="Candar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761" y="240686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727" y="5660976"/>
            <a:ext cx="2002730" cy="6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3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268760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1493193" y="499319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What barriers are encountered?</a:t>
            </a:r>
            <a:endParaRPr lang="en-NZ" sz="4400" i="0" dirty="0">
              <a:latin typeface="Candar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600994" y="1817486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i="0" dirty="0">
                <a:latin typeface="Candara" pitchFamily="34" charset="0"/>
              </a:rPr>
              <a:t>Funding restraints:</a:t>
            </a:r>
            <a:br>
              <a:rPr lang="en-NZ" sz="2400" i="0" dirty="0">
                <a:latin typeface="Candara" pitchFamily="34" charset="0"/>
              </a:rPr>
            </a:br>
            <a:r>
              <a:rPr lang="en-NZ" sz="2400" i="0" dirty="0">
                <a:latin typeface="Candara" pitchFamily="34" charset="0"/>
              </a:rPr>
              <a:t>32 PHOs that differ in size, governance, policy</a:t>
            </a:r>
            <a:br>
              <a:rPr lang="en-NZ" sz="2400" i="0" dirty="0">
                <a:latin typeface="Candara" pitchFamily="34" charset="0"/>
              </a:rPr>
            </a:br>
            <a:r>
              <a:rPr lang="en-NZ" sz="2400" i="0" dirty="0">
                <a:latin typeface="Candara" pitchFamily="34" charset="0"/>
              </a:rPr>
              <a:t/>
            </a:r>
            <a:br>
              <a:rPr lang="en-NZ" sz="2400" i="0" dirty="0">
                <a:latin typeface="Candara" pitchFamily="34" charset="0"/>
              </a:rPr>
            </a:br>
            <a:r>
              <a:rPr lang="en-NZ" sz="2400" i="0" dirty="0">
                <a:latin typeface="Candara" pitchFamily="34" charset="0"/>
              </a:rPr>
              <a:t>Different practice ownership models (eg owned by GPs, Trusts, corporates, District Health Boards)</a:t>
            </a:r>
            <a:br>
              <a:rPr lang="en-NZ" sz="2400" i="0" dirty="0">
                <a:latin typeface="Candara" pitchFamily="34" charset="0"/>
              </a:rPr>
            </a:br>
            <a:r>
              <a:rPr lang="en-NZ" sz="2400" i="0" dirty="0">
                <a:latin typeface="Candara" pitchFamily="34" charset="0"/>
              </a:rPr>
              <a:t/>
            </a:r>
            <a:br>
              <a:rPr lang="en-NZ" sz="2400" i="0" dirty="0">
                <a:latin typeface="Candara" pitchFamily="34" charset="0"/>
              </a:rPr>
            </a:br>
            <a:r>
              <a:rPr lang="en-NZ" sz="2400" i="0" dirty="0">
                <a:latin typeface="Candara" pitchFamily="34" charset="0"/>
              </a:rPr>
              <a:t>Poor hospital referral back to community care</a:t>
            </a:r>
            <a:br>
              <a:rPr lang="en-NZ" sz="2400" i="0" dirty="0">
                <a:latin typeface="Candara" pitchFamily="34" charset="0"/>
              </a:rPr>
            </a:br>
            <a:r>
              <a:rPr lang="en-NZ" sz="2400" i="0" dirty="0">
                <a:latin typeface="Candara" pitchFamily="34" charset="0"/>
              </a:rPr>
              <a:t/>
            </a:r>
            <a:br>
              <a:rPr lang="en-NZ" sz="2400" i="0" dirty="0">
                <a:latin typeface="Candara" pitchFamily="34" charset="0"/>
              </a:rPr>
            </a:br>
            <a:r>
              <a:rPr lang="en-NZ" sz="2400" i="0" dirty="0">
                <a:latin typeface="Candara" pitchFamily="34" charset="0"/>
              </a:rPr>
              <a:t>Midwives generally prefer to work independently</a:t>
            </a:r>
            <a:endParaRPr lang="en-NZ" sz="2400" i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347213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664" y="1628800"/>
            <a:ext cx="6840760" cy="4968552"/>
          </a:xfrm>
        </p:spPr>
        <p:txBody>
          <a:bodyPr/>
          <a:lstStyle/>
          <a:p>
            <a:pPr algn="l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NZ" sz="2800" dirty="0" smtClean="0">
                <a:solidFill>
                  <a:schemeClr val="tx1"/>
                </a:solidFill>
                <a:latin typeface="Candara" pitchFamily="34" charset="0"/>
              </a:rPr>
              <a:t>In </a:t>
            </a:r>
            <a:r>
              <a:rPr lang="en-NZ" sz="2800" dirty="0">
                <a:solidFill>
                  <a:schemeClr val="tx1"/>
                </a:solidFill>
                <a:latin typeface="Candara" pitchFamily="34" charset="0"/>
              </a:rPr>
              <a:t>general, </a:t>
            </a:r>
            <a:r>
              <a:rPr lang="en-NZ" sz="2800" dirty="0" smtClean="0">
                <a:solidFill>
                  <a:schemeClr val="tx1"/>
                </a:solidFill>
                <a:latin typeface="Candara" pitchFamily="34" charset="0"/>
              </a:rPr>
              <a:t>family </a:t>
            </a:r>
            <a:r>
              <a:rPr lang="en-NZ" sz="2800" dirty="0">
                <a:solidFill>
                  <a:schemeClr val="tx1"/>
                </a:solidFill>
                <a:latin typeface="Candara" pitchFamily="34" charset="0"/>
              </a:rPr>
              <a:t>&amp; patient-centred comprehensive </a:t>
            </a:r>
            <a:r>
              <a:rPr lang="en-NZ" sz="2800" dirty="0" smtClean="0">
                <a:solidFill>
                  <a:schemeClr val="tx1"/>
                </a:solidFill>
                <a:latin typeface="Candara" pitchFamily="34" charset="0"/>
              </a:rPr>
              <a:t>primary care</a:t>
            </a:r>
            <a:r>
              <a:rPr lang="en-NZ" sz="2800" dirty="0">
                <a:solidFill>
                  <a:schemeClr val="tx1"/>
                </a:solidFill>
                <a:latin typeface="Candara" pitchFamily="34" charset="0"/>
              </a:rPr>
              <a:t/>
            </a:r>
            <a:br>
              <a:rPr lang="en-NZ" sz="2800" dirty="0">
                <a:solidFill>
                  <a:schemeClr val="tx1"/>
                </a:solidFill>
                <a:latin typeface="Candara" pitchFamily="34" charset="0"/>
              </a:rPr>
            </a:br>
            <a:r>
              <a:rPr lang="en-NZ" sz="2800" dirty="0">
                <a:solidFill>
                  <a:schemeClr val="tx1"/>
                </a:solidFill>
                <a:latin typeface="Candara" pitchFamily="34" charset="0"/>
              </a:rPr>
              <a:t/>
            </a:r>
            <a:br>
              <a:rPr lang="en-NZ" sz="2800" dirty="0">
                <a:solidFill>
                  <a:schemeClr val="tx1"/>
                </a:solidFill>
                <a:latin typeface="Candara" pitchFamily="34" charset="0"/>
              </a:rPr>
            </a:br>
            <a:r>
              <a:rPr lang="en-NZ" sz="2800" dirty="0">
                <a:solidFill>
                  <a:schemeClr val="tx1"/>
                </a:solidFill>
                <a:latin typeface="Candara" pitchFamily="34" charset="0"/>
              </a:rPr>
              <a:t>Continuity of care</a:t>
            </a:r>
            <a:br>
              <a:rPr lang="en-NZ" sz="2800" dirty="0">
                <a:solidFill>
                  <a:schemeClr val="tx1"/>
                </a:solidFill>
                <a:latin typeface="Candara" pitchFamily="34" charset="0"/>
              </a:rPr>
            </a:br>
            <a:r>
              <a:rPr lang="en-NZ" sz="2800" dirty="0">
                <a:solidFill>
                  <a:schemeClr val="tx1"/>
                </a:solidFill>
                <a:latin typeface="Candara" pitchFamily="34" charset="0"/>
              </a:rPr>
              <a:t/>
            </a:r>
            <a:br>
              <a:rPr lang="en-NZ" sz="2800" dirty="0">
                <a:solidFill>
                  <a:schemeClr val="tx1"/>
                </a:solidFill>
                <a:latin typeface="Candara" pitchFamily="34" charset="0"/>
              </a:rPr>
            </a:br>
            <a:r>
              <a:rPr lang="en-NZ" sz="2800" dirty="0">
                <a:solidFill>
                  <a:schemeClr val="tx1"/>
                </a:solidFill>
                <a:latin typeface="Candara" pitchFamily="34" charset="0"/>
              </a:rPr>
              <a:t>Both individual &amp; </a:t>
            </a:r>
            <a:r>
              <a:rPr lang="en-NZ" sz="2800" dirty="0" smtClean="0">
                <a:solidFill>
                  <a:schemeClr val="tx1"/>
                </a:solidFill>
                <a:latin typeface="Candara" pitchFamily="34" charset="0"/>
              </a:rPr>
              <a:t>population-based</a:t>
            </a:r>
            <a:br>
              <a:rPr lang="en-NZ" sz="2800" dirty="0" smtClean="0">
                <a:solidFill>
                  <a:schemeClr val="tx1"/>
                </a:solidFill>
                <a:latin typeface="Candara" pitchFamily="34" charset="0"/>
              </a:rPr>
            </a:br>
            <a:r>
              <a:rPr lang="en-NZ" sz="2800" dirty="0">
                <a:solidFill>
                  <a:schemeClr val="tx1"/>
                </a:solidFill>
                <a:latin typeface="Candara" pitchFamily="34" charset="0"/>
              </a:rPr>
              <a:t/>
            </a:r>
            <a:br>
              <a:rPr lang="en-NZ" sz="2800" dirty="0">
                <a:solidFill>
                  <a:schemeClr val="tx1"/>
                </a:solidFill>
                <a:latin typeface="Candara" pitchFamily="34" charset="0"/>
              </a:rPr>
            </a:br>
            <a:r>
              <a:rPr lang="en-NZ" sz="2800" dirty="0" smtClean="0">
                <a:solidFill>
                  <a:schemeClr val="tx1"/>
                </a:solidFill>
                <a:latin typeface="Candara" pitchFamily="34" charset="0"/>
              </a:rPr>
              <a:t>Often poor communication &amp; transfer of care at primary / secondary interface</a:t>
            </a:r>
            <a:endParaRPr lang="en-GB" sz="2800" i="1" dirty="0" smtClean="0">
              <a:solidFill>
                <a:srgbClr val="333399"/>
              </a:solidFill>
              <a:latin typeface="Humanst521 Lt B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620688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Lessons for other countries </a:t>
            </a:r>
            <a:endParaRPr lang="en-NZ" sz="4400" i="0" dirty="0">
              <a:latin typeface="Candar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869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656" y="178676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i="0" dirty="0" smtClean="0">
                <a:latin typeface="Candara" pitchFamily="34" charset="0"/>
              </a:rPr>
              <a:t>Demographics of New Zealand’s population</a:t>
            </a:r>
            <a:endParaRPr lang="en-NZ" sz="4000" i="0" dirty="0"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0" y="1867543"/>
            <a:ext cx="7057206" cy="2996625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NZ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Population </a:t>
            </a:r>
            <a:r>
              <a:rPr lang="en-NZ" dirty="0" smtClean="0">
                <a:latin typeface="Candara" panose="020E0502030303020204" pitchFamily="34" charset="0"/>
              </a:rPr>
              <a:t>4.6 million</a:t>
            </a:r>
            <a:endParaRPr lang="en-NZ" sz="2800" dirty="0" smtClean="0">
              <a:latin typeface="Candara" panose="020E0502030303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NZ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Distribution</a:t>
            </a:r>
            <a:r>
              <a:rPr lang="en-NZ" dirty="0">
                <a:latin typeface="Candara" panose="020E0502030303020204" pitchFamily="34" charset="0"/>
              </a:rPr>
              <a:t> </a:t>
            </a:r>
            <a:r>
              <a:rPr lang="en-NZ" sz="2800" dirty="0">
                <a:latin typeface="Candara" panose="020E0502030303020204" pitchFamily="34" charset="0"/>
              </a:rPr>
              <a:t>&gt;80% urban</a:t>
            </a:r>
          </a:p>
          <a:p>
            <a:pPr algn="l">
              <a:spcBef>
                <a:spcPts val="0"/>
              </a:spcBef>
            </a:pPr>
            <a:r>
              <a:rPr lang="en-NZ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Ethnicity</a:t>
            </a:r>
            <a:r>
              <a:rPr lang="en-NZ" dirty="0" smtClean="0">
                <a:latin typeface="Candara" panose="020E0502030303020204" pitchFamily="34" charset="0"/>
              </a:rPr>
              <a:t> </a:t>
            </a:r>
          </a:p>
          <a:p>
            <a:pPr marL="914400" lvl="1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dirty="0" smtClean="0">
                <a:latin typeface="Candara" panose="020E0502030303020204" pitchFamily="34" charset="0"/>
              </a:rPr>
              <a:t>NZ European 74%</a:t>
            </a:r>
          </a:p>
          <a:p>
            <a:pPr marL="914400" lvl="1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dirty="0" smtClean="0">
                <a:latin typeface="Candara" panose="020E0502030303020204" pitchFamily="34" charset="0"/>
              </a:rPr>
              <a:t>Māori 16%</a:t>
            </a:r>
          </a:p>
          <a:p>
            <a:pPr marL="914400" lvl="1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dirty="0" smtClean="0">
                <a:latin typeface="Candara" panose="020E0502030303020204" pitchFamily="34" charset="0"/>
              </a:rPr>
              <a:t>Asian 12%</a:t>
            </a:r>
          </a:p>
          <a:p>
            <a:pPr marL="914400" lvl="1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dirty="0" smtClean="0">
                <a:latin typeface="Candara" panose="020E0502030303020204" pitchFamily="34" charset="0"/>
              </a:rPr>
              <a:t>Pacific peoples 8%</a:t>
            </a:r>
          </a:p>
          <a:p>
            <a:pPr algn="l">
              <a:spcBef>
                <a:spcPts val="0"/>
              </a:spcBef>
            </a:pPr>
            <a:r>
              <a:rPr lang="en-NZ" dirty="0" smtClean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Unemployment rate </a:t>
            </a:r>
            <a:r>
              <a:rPr lang="en-NZ" dirty="0" smtClean="0">
                <a:latin typeface="Candara" panose="020E0502030303020204" pitchFamily="34" charset="0"/>
              </a:rPr>
              <a:t>4.9%</a:t>
            </a:r>
          </a:p>
          <a:p>
            <a:pPr algn="l">
              <a:spcBef>
                <a:spcPts val="0"/>
              </a:spcBef>
            </a:pPr>
            <a:r>
              <a:rPr lang="en-NZ" dirty="0" smtClean="0">
                <a:solidFill>
                  <a:srgbClr val="333399"/>
                </a:solidFill>
                <a:latin typeface="Candara" panose="020E0502030303020204" pitchFamily="34" charset="0"/>
              </a:rPr>
              <a:t>Life expectancy </a:t>
            </a:r>
            <a:r>
              <a:rPr lang="en-NZ" sz="2400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♀</a:t>
            </a:r>
            <a:r>
              <a:rPr lang="en-NZ" sz="2400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 83.3 years ♂ 79.6 years</a:t>
            </a:r>
            <a:endParaRPr lang="en-NZ" sz="2400" dirty="0">
              <a:latin typeface="Candara" panose="020E0502030303020204" pitchFamily="34" charset="0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1619250" y="1532207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867543"/>
            <a:ext cx="2280796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825857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9" name="Subtitle 7"/>
          <p:cNvSpPr>
            <a:spLocks noGrp="1"/>
          </p:cNvSpPr>
          <p:nvPr>
            <p:ph type="subTitle" idx="1"/>
          </p:nvPr>
        </p:nvSpPr>
        <p:spPr>
          <a:xfrm>
            <a:off x="1726754" y="2345978"/>
            <a:ext cx="7417246" cy="4725144"/>
          </a:xfrm>
        </p:spPr>
        <p:txBody>
          <a:bodyPr/>
          <a:lstStyle/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itchFamily="34" charset="0"/>
              </a:rPr>
              <a:t>GPs, practice &amp; public health nurses, midwives, many allied heath workers</a:t>
            </a: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400" dirty="0">
              <a:latin typeface="Candara" pitchFamily="34" charset="0"/>
            </a:endParaRP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itchFamily="34" charset="0"/>
              </a:rPr>
              <a:t>Shortage in many rural areas</a:t>
            </a: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400" dirty="0">
              <a:latin typeface="Candara" pitchFamily="34" charset="0"/>
            </a:endParaRP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itchFamily="34" charset="0"/>
              </a:rPr>
              <a:t>Many rural GP positions filled by overseas medical graduates, locums</a:t>
            </a: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400" dirty="0">
              <a:latin typeface="Candara" pitchFamily="34" charset="0"/>
            </a:endParaRP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itchFamily="34" charset="0"/>
              </a:rPr>
              <a:t>Aging medical &amp; nursing rural workforce</a:t>
            </a: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400" dirty="0" smtClean="0"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14286" y="497112"/>
            <a:ext cx="69621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b="1" i="0" kern="0" dirty="0">
                <a:solidFill>
                  <a:srgbClr val="000000"/>
                </a:solidFill>
                <a:latin typeface="Candara" panose="020E0502030303020204" pitchFamily="34" charset="0"/>
              </a:rPr>
              <a:t>Clinical disciplines working in primary care in the community</a:t>
            </a:r>
            <a:endParaRPr lang="en-NZ" i="0" kern="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376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825857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9" name="Subtitle 7"/>
          <p:cNvSpPr>
            <a:spLocks noGrp="1"/>
          </p:cNvSpPr>
          <p:nvPr>
            <p:ph type="subTitle" idx="1"/>
          </p:nvPr>
        </p:nvSpPr>
        <p:spPr>
          <a:xfrm>
            <a:off x="1726754" y="2345978"/>
            <a:ext cx="6661670" cy="3819326"/>
          </a:xfrm>
        </p:spPr>
        <p:txBody>
          <a:bodyPr/>
          <a:lstStyle/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anose="020E0502030303020204" pitchFamily="34" charset="0"/>
              </a:rPr>
              <a:t>Robust training programmes particularly for GPs, nurse practitioners, midwives </a:t>
            </a: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anose="020E0502030303020204" pitchFamily="34" charset="0"/>
              </a:rPr>
              <a:t>Government regulation </a:t>
            </a:r>
            <a:r>
              <a:rPr lang="en-NZ" sz="2400" dirty="0" err="1" smtClean="0">
                <a:latin typeface="Candara" panose="020E0502030303020204" pitchFamily="34" charset="0"/>
              </a:rPr>
              <a:t>eg</a:t>
            </a:r>
            <a:r>
              <a:rPr lang="en-NZ" sz="2400" dirty="0" smtClean="0">
                <a:latin typeface="Candara" panose="020E0502030303020204" pitchFamily="34" charset="0"/>
              </a:rPr>
              <a:t> NZ Medical Council, NZ Nursing Council, Pharmacy council</a:t>
            </a: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anose="020E0502030303020204" pitchFamily="34" charset="0"/>
              </a:rPr>
              <a:t>Maintenance of professional standards &amp; reaccreditation  standards </a:t>
            </a:r>
            <a:r>
              <a:rPr lang="en-NZ" sz="2400" dirty="0" err="1" smtClean="0">
                <a:latin typeface="Candara" panose="020E0502030303020204" pitchFamily="34" charset="0"/>
              </a:rPr>
              <a:t>eg</a:t>
            </a:r>
            <a:r>
              <a:rPr lang="en-NZ" sz="2400" dirty="0" smtClean="0">
                <a:latin typeface="Candara" panose="020E0502030303020204" pitchFamily="34" charset="0"/>
              </a:rPr>
              <a:t> for GPs through NZ Royal College of General Practitioners, approved by the Medical Council, to retain vocational registration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714286" y="497112"/>
            <a:ext cx="69621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b="1" i="0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Training &amp; registration</a:t>
            </a:r>
            <a:endParaRPr lang="en-NZ" i="0" kern="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363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825857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9" name="Subtitle 7"/>
          <p:cNvSpPr>
            <a:spLocks noGrp="1"/>
          </p:cNvSpPr>
          <p:nvPr>
            <p:ph type="subTitle" idx="1"/>
          </p:nvPr>
        </p:nvSpPr>
        <p:spPr>
          <a:xfrm>
            <a:off x="1726754" y="2345978"/>
            <a:ext cx="6661670" cy="3819326"/>
          </a:xfrm>
        </p:spPr>
        <p:txBody>
          <a:bodyPr/>
          <a:lstStyle/>
          <a:p>
            <a:pPr marL="457200" lvl="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NZ" dirty="0" smtClean="0">
                <a:latin typeface="Candara" panose="020E0502030303020204" pitchFamily="34" charset="0"/>
              </a:rPr>
              <a:t>GP /family physician is gatekeeper</a:t>
            </a:r>
          </a:p>
          <a:p>
            <a:pPr marL="457200" lvl="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NZ" dirty="0" smtClean="0">
                <a:latin typeface="Candara" panose="020E0502030303020204" pitchFamily="34" charset="0"/>
              </a:rPr>
              <a:t>Referrals needed to all other medical specialities</a:t>
            </a:r>
          </a:p>
          <a:p>
            <a:pPr marL="457200" lvl="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NZ" dirty="0" smtClean="0">
                <a:latin typeface="Candara" panose="020E0502030303020204" pitchFamily="34" charset="0"/>
              </a:rPr>
              <a:t>Some community pharmacists, nurse practitioners, midwives, physiotherapists may be first contact</a:t>
            </a:r>
          </a:p>
          <a:p>
            <a:pPr lvl="0" algn="l">
              <a:buClr>
                <a:schemeClr val="accent1">
                  <a:lumMod val="50000"/>
                </a:schemeClr>
              </a:buClr>
            </a:pPr>
            <a:endParaRPr lang="en-NZ" dirty="0" smtClean="0">
              <a:latin typeface="Candara" panose="020E0502030303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14286" y="497112"/>
            <a:ext cx="69621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b="1" i="0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PHC as point of access for health care</a:t>
            </a:r>
            <a:endParaRPr lang="en-NZ" i="0" kern="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25616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565498" y="1869206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1565498" y="174411"/>
            <a:ext cx="67687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Relation of PC with other community services</a:t>
            </a:r>
            <a:endParaRPr lang="en-NZ" sz="4400" i="0" dirty="0">
              <a:latin typeface="Candar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421482" y="2392867"/>
            <a:ext cx="691276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0" indent="-173038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i="0" dirty="0">
                <a:latin typeface="Candara" pitchFamily="34" charset="0"/>
              </a:rPr>
              <a:t>Almost all GPs work with practice nurse, also receptionist &amp; practice </a:t>
            </a:r>
            <a:r>
              <a:rPr lang="en-NZ" sz="2400" i="0" dirty="0" smtClean="0">
                <a:latin typeface="Candara" pitchFamily="34" charset="0"/>
              </a:rPr>
              <a:t>manager</a:t>
            </a:r>
            <a:endParaRPr lang="en-NZ" sz="2400" i="0" dirty="0">
              <a:latin typeface="Candara" pitchFamily="34" charset="0"/>
            </a:endParaRPr>
          </a:p>
          <a:p>
            <a:pPr marL="173038" lvl="0" indent="-173038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i="0" dirty="0">
                <a:latin typeface="Candara" pitchFamily="34" charset="0"/>
              </a:rPr>
              <a:t>Increasing number custom-built group practices, often with community pharmacist, laboratory &amp; radiology services on site</a:t>
            </a:r>
          </a:p>
          <a:p>
            <a:pPr marL="173038" lvl="0" indent="-173038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i="0" dirty="0">
                <a:latin typeface="Candara" pitchFamily="34" charset="0"/>
              </a:rPr>
              <a:t>Trend towards integrated centres with allied health &amp; social services (</a:t>
            </a:r>
            <a:r>
              <a:rPr lang="en-NZ" sz="2400" i="0" dirty="0" err="1">
                <a:latin typeface="Candara" pitchFamily="34" charset="0"/>
              </a:rPr>
              <a:t>eg</a:t>
            </a:r>
            <a:r>
              <a:rPr lang="en-NZ" sz="2400" i="0" dirty="0">
                <a:latin typeface="Candara" pitchFamily="34" charset="0"/>
              </a:rPr>
              <a:t> mental health, podiatry, nursing &amp; social worker out-reach)</a:t>
            </a:r>
            <a:endParaRPr lang="en-NZ" sz="2400" i="0" dirty="0"/>
          </a:p>
        </p:txBody>
      </p:sp>
    </p:spTree>
    <p:extLst>
      <p:ext uri="{BB962C8B-B14F-4D97-AF65-F5344CB8AC3E}">
        <p14:creationId xmlns:p14="http://schemas.microsoft.com/office/powerpoint/2010/main" val="12164082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2100577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1817486"/>
            <a:ext cx="6840760" cy="4968552"/>
          </a:xfrm>
        </p:spPr>
        <p:txBody>
          <a:bodyPr/>
          <a:lstStyle/>
          <a:p>
            <a:pPr algn="l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NZ" sz="2400" kern="1200" dirty="0" smtClean="0">
                <a:solidFill>
                  <a:schemeClr val="tx1"/>
                </a:solidFill>
                <a:latin typeface="Candara" panose="020E0502030303020204" pitchFamily="34" charset="0"/>
              </a:rPr>
              <a:t>Networks of practices (PHOs) hold funds &amp; implement programmes rolled out to all practices</a:t>
            </a:r>
            <a:br>
              <a:rPr lang="en-NZ" sz="2400" kern="12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NZ" sz="2400" kern="1200" dirty="0" smtClean="0">
                <a:solidFill>
                  <a:schemeClr val="tx1"/>
                </a:solidFill>
                <a:latin typeface="Candara" panose="020E0502030303020204" pitchFamily="34" charset="0"/>
              </a:rPr>
              <a:t/>
            </a:r>
            <a:br>
              <a:rPr lang="en-NZ" sz="2400" kern="12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NZ" sz="2400" kern="1200" dirty="0" smtClean="0">
                <a:solidFill>
                  <a:schemeClr val="tx1"/>
                </a:solidFill>
                <a:latin typeface="Candara" panose="020E0502030303020204" pitchFamily="34" charset="0"/>
              </a:rPr>
              <a:t>Team approach enables systematic approach &amp;  high coverage (eg immunisation, cancer &amp; CVD screening, diabetic checks)</a:t>
            </a:r>
            <a:br>
              <a:rPr lang="en-NZ" sz="2400" kern="12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NZ" sz="2400" kern="1200" dirty="0">
                <a:solidFill>
                  <a:schemeClr val="tx1"/>
                </a:solidFill>
                <a:latin typeface="Candara" panose="020E0502030303020204" pitchFamily="34" charset="0"/>
              </a:rPr>
              <a:t/>
            </a:r>
            <a:br>
              <a:rPr lang="en-NZ" sz="2400" kern="12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NZ" sz="2400" kern="1200" dirty="0" smtClean="0">
                <a:solidFill>
                  <a:schemeClr val="tx1"/>
                </a:solidFill>
                <a:latin typeface="Candara" panose="020E0502030303020204" pitchFamily="34" charset="0"/>
              </a:rPr>
              <a:t>Well-funded PHOs include social services &amp; community out-reach</a:t>
            </a:r>
            <a:endParaRPr lang="en-GB" sz="2400" i="1" dirty="0" smtClean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7059" y="548680"/>
            <a:ext cx="75063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How teams support or impede</a:t>
            </a:r>
          </a:p>
          <a:p>
            <a:r>
              <a:rPr lang="en-NZ" sz="4400" i="0" dirty="0" smtClean="0">
                <a:latin typeface="Candara" pitchFamily="34" charset="0"/>
              </a:rPr>
              <a:t>response to community needs</a:t>
            </a:r>
            <a:endParaRPr lang="en-NZ" sz="4400" i="0" dirty="0">
              <a:latin typeface="Candar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763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672" y="1412776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1907704" y="296415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How is PHC financed?</a:t>
            </a:r>
            <a:endParaRPr lang="en-NZ" sz="4400" i="0" dirty="0">
              <a:latin typeface="Candara" pitchFamily="34" charset="0"/>
            </a:endParaRPr>
          </a:p>
        </p:txBody>
      </p:sp>
      <p:sp>
        <p:nvSpPr>
          <p:cNvPr id="7" name="Rechthoek 1"/>
          <p:cNvSpPr/>
          <p:nvPr/>
        </p:nvSpPr>
        <p:spPr>
          <a:xfrm>
            <a:off x="1907704" y="1389159"/>
            <a:ext cx="7038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NZ" sz="2400" b="1" i="0" dirty="0" smtClean="0">
              <a:latin typeface="Candara" panose="020E05020303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sz="2400" i="0" dirty="0">
              <a:latin typeface="Candara" panose="020E05020303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  <p:sp>
        <p:nvSpPr>
          <p:cNvPr id="2" name="Rectangle 1"/>
          <p:cNvSpPr/>
          <p:nvPr/>
        </p:nvSpPr>
        <p:spPr>
          <a:xfrm>
            <a:off x="1475656" y="1762505"/>
            <a:ext cx="66247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0" dirty="0" smtClean="0">
                <a:latin typeface="Candara" panose="020E0502030303020204" pitchFamily="34" charset="0"/>
              </a:rPr>
              <a:t>Blended model:</a:t>
            </a:r>
          </a:p>
          <a:p>
            <a:pPr marL="457200" indent="-457200">
              <a:buClr>
                <a:srgbClr val="003366"/>
              </a:buClr>
              <a:buFont typeface="Arial" panose="020B0604020202020204" pitchFamily="34" charset="0"/>
              <a:buChar char="•"/>
            </a:pPr>
            <a:r>
              <a:rPr lang="en-US" i="0" dirty="0" smtClean="0">
                <a:latin typeface="Candara" panose="020E0502030303020204" pitchFamily="34" charset="0"/>
              </a:rPr>
              <a:t>Capitation to care for enrolled population</a:t>
            </a:r>
          </a:p>
          <a:p>
            <a:pPr marL="457200" indent="-457200">
              <a:buClr>
                <a:srgbClr val="003366"/>
              </a:buClr>
              <a:buFont typeface="Arial" panose="020B0604020202020204" pitchFamily="34" charset="0"/>
              <a:buChar char="•"/>
            </a:pPr>
            <a:r>
              <a:rPr lang="en-US" i="0" dirty="0" smtClean="0">
                <a:latin typeface="Candara" panose="020E0502030303020204" pitchFamily="34" charset="0"/>
              </a:rPr>
              <a:t>Some </a:t>
            </a:r>
            <a:r>
              <a:rPr lang="en-US" i="0" dirty="0" err="1" smtClean="0">
                <a:latin typeface="Candara" panose="020E0502030303020204" pitchFamily="34" charset="0"/>
              </a:rPr>
              <a:t>subsidised</a:t>
            </a:r>
            <a:r>
              <a:rPr lang="en-US" i="0" dirty="0" smtClean="0">
                <a:latin typeface="Candara" panose="020E0502030303020204" pitchFamily="34" charset="0"/>
              </a:rPr>
              <a:t> or free services</a:t>
            </a:r>
          </a:p>
          <a:p>
            <a:pPr marL="457200" indent="-457200">
              <a:buClr>
                <a:srgbClr val="003366"/>
              </a:buClr>
              <a:buFont typeface="Arial" panose="020B0604020202020204" pitchFamily="34" charset="0"/>
              <a:buChar char="•"/>
            </a:pPr>
            <a:r>
              <a:rPr lang="en-US" i="0" dirty="0" smtClean="0">
                <a:latin typeface="Candara" panose="020E0502030303020204" pitchFamily="34" charset="0"/>
              </a:rPr>
              <a:t>Variable fee-for-service </a:t>
            </a:r>
          </a:p>
          <a:p>
            <a:pPr marL="457200" indent="-457200">
              <a:buClr>
                <a:srgbClr val="003366"/>
              </a:buClr>
              <a:buFont typeface="Arial" panose="020B0604020202020204" pitchFamily="34" charset="0"/>
              <a:buChar char="•"/>
            </a:pPr>
            <a:r>
              <a:rPr lang="en-US" i="0" dirty="0" smtClean="0">
                <a:latin typeface="Candara" panose="020E0502030303020204" pitchFamily="34" charset="0"/>
              </a:rPr>
              <a:t>Paid for performance</a:t>
            </a:r>
          </a:p>
          <a:p>
            <a:pPr marL="457200" indent="-457200">
              <a:buClr>
                <a:srgbClr val="003366"/>
              </a:buClr>
              <a:buFont typeface="Arial" panose="020B0604020202020204" pitchFamily="34" charset="0"/>
              <a:buChar char="•"/>
            </a:pPr>
            <a:r>
              <a:rPr lang="en-US" i="0" dirty="0" smtClean="0">
                <a:latin typeface="Candara" panose="020E0502030303020204" pitchFamily="34" charset="0"/>
              </a:rPr>
              <a:t>ACC – government funding for accidents</a:t>
            </a:r>
          </a:p>
          <a:p>
            <a:pPr marL="457200" indent="-457200">
              <a:buClr>
                <a:srgbClr val="003366"/>
              </a:buClr>
              <a:buFont typeface="Arial" panose="020B0604020202020204" pitchFamily="34" charset="0"/>
              <a:buChar char="•"/>
            </a:pPr>
            <a:r>
              <a:rPr lang="en-US" i="0" dirty="0" smtClean="0">
                <a:latin typeface="Candara" panose="020E0502030303020204" pitchFamily="34" charset="0"/>
              </a:rPr>
              <a:t>Some private insurance </a:t>
            </a:r>
          </a:p>
          <a:p>
            <a:pPr marL="457200" indent="-457200">
              <a:buClr>
                <a:srgbClr val="003366"/>
              </a:buClr>
              <a:buFont typeface="Arial" panose="020B0604020202020204" pitchFamily="34" charset="0"/>
              <a:buChar char="•"/>
            </a:pPr>
            <a:endParaRPr lang="en-US" i="0" dirty="0" smtClean="0"/>
          </a:p>
          <a:p>
            <a:endParaRPr lang="en-US" i="0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79896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858452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9" name="Subtitle 7"/>
          <p:cNvSpPr>
            <a:spLocks noGrp="1"/>
          </p:cNvSpPr>
          <p:nvPr>
            <p:ph type="subTitle" idx="1"/>
          </p:nvPr>
        </p:nvSpPr>
        <p:spPr>
          <a:xfrm>
            <a:off x="1475656" y="1053136"/>
            <a:ext cx="7272808" cy="5240813"/>
          </a:xfrm>
        </p:spPr>
        <p:txBody>
          <a:bodyPr/>
          <a:lstStyle/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>
                <a:latin typeface="Candara" pitchFamily="34" charset="0"/>
              </a:rPr>
              <a:t>G</a:t>
            </a:r>
            <a:r>
              <a:rPr lang="en-NZ" sz="2400" dirty="0" smtClean="0">
                <a:latin typeface="Candara" pitchFamily="34" charset="0"/>
              </a:rPr>
              <a:t>eneral practices have enrolled populations &amp; are responsible for health prevention programmes as well as curative care</a:t>
            </a:r>
          </a:p>
          <a:p>
            <a:pPr marL="173038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>
                <a:latin typeface="Candara" pitchFamily="34" charset="0"/>
              </a:rPr>
              <a:t>Universal coverage </a:t>
            </a:r>
            <a:r>
              <a:rPr lang="en-NZ" sz="2400" dirty="0" smtClean="0">
                <a:latin typeface="Candara" pitchFamily="34" charset="0"/>
              </a:rPr>
              <a:t>–  everyone enrolled </a:t>
            </a:r>
            <a:r>
              <a:rPr lang="en-NZ" sz="2400" dirty="0">
                <a:latin typeface="Candara" pitchFamily="34" charset="0"/>
              </a:rPr>
              <a:t>in a practice</a:t>
            </a: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itchFamily="34" charset="0"/>
              </a:rPr>
              <a:t>All practices belong to Primary Health Organisations with capitated funding &amp;  performance payments providing wide range of community services, health promotion &amp; prevention</a:t>
            </a:r>
          </a:p>
          <a:p>
            <a:pPr marL="173038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anose="020E0502030303020204" pitchFamily="34" charset="0"/>
                <a:cs typeface="Aharoni" panose="02010803020104030203" pitchFamily="2" charset="-79"/>
              </a:rPr>
              <a:t>Collation </a:t>
            </a:r>
            <a:r>
              <a:rPr lang="en-NZ" sz="2400" dirty="0">
                <a:latin typeface="Candara" panose="020E0502030303020204" pitchFamily="34" charset="0"/>
                <a:cs typeface="Aharoni" panose="02010803020104030203" pitchFamily="2" charset="-79"/>
              </a:rPr>
              <a:t>of data </a:t>
            </a:r>
            <a:r>
              <a:rPr lang="en-NZ" sz="2400" dirty="0" err="1" smtClean="0">
                <a:latin typeface="Candara" panose="020E0502030303020204" pitchFamily="34" charset="0"/>
                <a:cs typeface="Aharoni" panose="02010803020104030203" pitchFamily="2" charset="-79"/>
              </a:rPr>
              <a:t>eg</a:t>
            </a:r>
            <a:r>
              <a:rPr lang="en-NZ" sz="2400" dirty="0" smtClean="0">
                <a:latin typeface="Candara" panose="020E0502030303020204" pitchFamily="34" charset="0"/>
                <a:cs typeface="Aharoni" panose="02010803020104030203" pitchFamily="2" charset="-79"/>
              </a:rPr>
              <a:t> prescribing , investigation ordering with  </a:t>
            </a:r>
            <a:r>
              <a:rPr lang="en-NZ" sz="2400" dirty="0">
                <a:latin typeface="Candara" panose="020E0502030303020204" pitchFamily="34" charset="0"/>
                <a:cs typeface="Aharoni" panose="02010803020104030203" pitchFamily="2" charset="-79"/>
              </a:rPr>
              <a:t>feedback </a:t>
            </a:r>
            <a:r>
              <a:rPr lang="en-NZ" sz="2400" dirty="0" smtClean="0">
                <a:latin typeface="Candara" panose="020E0502030303020204" pitchFamily="34" charset="0"/>
                <a:cs typeface="Aharoni" panose="02010803020104030203" pitchFamily="2" charset="-79"/>
              </a:rPr>
              <a:t>to outliers</a:t>
            </a:r>
            <a:endParaRPr lang="en-NZ" sz="2400" dirty="0">
              <a:latin typeface="Candara" panose="020E0502030303020204" pitchFamily="34" charset="0"/>
              <a:cs typeface="Aharoni" panose="02010803020104030203" pitchFamily="2" charset="-79"/>
            </a:endParaRPr>
          </a:p>
          <a:p>
            <a:pPr marL="173038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 smtClean="0">
                <a:latin typeface="Candara" panose="020E0502030303020204" pitchFamily="34" charset="0"/>
                <a:cs typeface="Aharoni" panose="02010803020104030203" pitchFamily="2" charset="-79"/>
              </a:rPr>
              <a:t>Team </a:t>
            </a:r>
            <a:r>
              <a:rPr lang="en-NZ" sz="2400" dirty="0">
                <a:latin typeface="Candara" panose="020E0502030303020204" pitchFamily="34" charset="0"/>
                <a:cs typeface="Aharoni" panose="02010803020104030203" pitchFamily="2" charset="-79"/>
              </a:rPr>
              <a:t>approach enables GPs, nurses to work at top of </a:t>
            </a:r>
            <a:r>
              <a:rPr lang="en-NZ" sz="2400" dirty="0" smtClean="0">
                <a:latin typeface="Candara" panose="020E0502030303020204" pitchFamily="34" charset="0"/>
                <a:cs typeface="Aharoni" panose="02010803020104030203" pitchFamily="2" charset="-79"/>
              </a:rPr>
              <a:t>scope</a:t>
            </a:r>
          </a:p>
          <a:p>
            <a:pPr marL="173038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2400" dirty="0">
                <a:latin typeface="Candara" panose="020E0502030303020204" pitchFamily="34" charset="0"/>
                <a:cs typeface="Aharoni" panose="02010803020104030203" pitchFamily="2" charset="-79"/>
              </a:rPr>
              <a:t>Devolution of secondary out-patient care into community</a:t>
            </a:r>
          </a:p>
          <a:p>
            <a:pPr marL="173038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400" dirty="0" smtClean="0">
              <a:latin typeface="Candara" panose="020E0502030303020204" pitchFamily="34" charset="0"/>
              <a:cs typeface="Aharoni" panose="02010803020104030203" pitchFamily="2" charset="-79"/>
            </a:endParaRPr>
          </a:p>
          <a:p>
            <a:pPr marL="173038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400" dirty="0">
              <a:latin typeface="Candara" panose="020E0502030303020204" pitchFamily="34" charset="0"/>
              <a:cs typeface="Aharoni" panose="02010803020104030203" pitchFamily="2" charset="-79"/>
            </a:endParaRP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400" dirty="0" smtClean="0">
              <a:latin typeface="Candara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NZ" sz="2400" dirty="0" smtClean="0">
                <a:latin typeface="Candara" panose="020E0502030303020204" pitchFamily="34" charset="0"/>
                <a:cs typeface="Aharoni" panose="02010803020104030203" pitchFamily="2" charset="-79"/>
              </a:rPr>
              <a:t>PHOs enables</a:t>
            </a:r>
            <a:endParaRPr lang="en-NZ" sz="2400" dirty="0" smtClean="0">
              <a:latin typeface="Candara" pitchFamily="34" charset="0"/>
            </a:endParaRPr>
          </a:p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400" dirty="0" smtClean="0"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3688" y="241216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b="1" i="0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Strengths of PHC in New Zealand</a:t>
            </a:r>
            <a:endParaRPr lang="en-NZ" i="0" kern="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3" y="288044"/>
            <a:ext cx="1301653" cy="152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81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16708</TotalTime>
  <Words>796</Words>
  <Application>Microsoft Office PowerPoint</Application>
  <PresentationFormat>On-screen Show (4:3)</PresentationFormat>
  <Paragraphs>112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Candara</vt:lpstr>
      <vt:lpstr>Humanst521 Lt BT</vt:lpstr>
      <vt:lpstr>Times New Roman</vt:lpstr>
      <vt:lpstr>Default Design</vt:lpstr>
      <vt:lpstr>WONCA Asia Pacific Meeting, &lt;location&gt;, &lt;month&gt; &lt;Year&gt;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Networks of practices (PHOs) hold funds &amp; implement programmes rolled out to all practices  Team approach enables systematic approach &amp;  high coverage (eg immunisation, cancer &amp; CVD screening, diabetic checks)  Well-funded PHOs include social services &amp; community out-reach</vt:lpstr>
      <vt:lpstr>PowerPoint Presentation</vt:lpstr>
      <vt:lpstr>PowerPoint Presentation</vt:lpstr>
      <vt:lpstr>PowerPoint Presentation</vt:lpstr>
      <vt:lpstr>In general, family &amp; patient-centred comprehensive primary care  Continuity of care  Both individual &amp; population-based  Often poor communication &amp; transfer of care at primary / secondary interface</vt:lpstr>
    </vt:vector>
  </TitlesOfParts>
  <Company>The 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Goodyear-Smith</dc:creator>
  <cp:lastModifiedBy>Felicity Goodyear-Smith</cp:lastModifiedBy>
  <cp:revision>1134</cp:revision>
  <dcterms:created xsi:type="dcterms:W3CDTF">2009-08-25T10:06:15Z</dcterms:created>
  <dcterms:modified xsi:type="dcterms:W3CDTF">2019-07-29T23:20:31Z</dcterms:modified>
</cp:coreProperties>
</file>